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handoutMasterIdLst>
    <p:handoutMasterId r:id="rId19"/>
  </p:handoutMasterIdLst>
  <p:sldIdLst>
    <p:sldId id="256" r:id="rId2"/>
    <p:sldId id="304" r:id="rId3"/>
    <p:sldId id="303" r:id="rId4"/>
    <p:sldId id="292" r:id="rId5"/>
    <p:sldId id="263" r:id="rId6"/>
    <p:sldId id="293" r:id="rId7"/>
    <p:sldId id="298" r:id="rId8"/>
    <p:sldId id="299" r:id="rId9"/>
    <p:sldId id="296" r:id="rId10"/>
    <p:sldId id="295" r:id="rId11"/>
    <p:sldId id="308" r:id="rId12"/>
    <p:sldId id="309" r:id="rId13"/>
    <p:sldId id="311" r:id="rId14"/>
    <p:sldId id="313" r:id="rId15"/>
    <p:sldId id="305" r:id="rId16"/>
    <p:sldId id="307" r:id="rId17"/>
    <p:sldId id="312" r:id="rId1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17A7104-34E9-47DD-B545-63FCD9E5FC0A}" type="datetimeFigureOut">
              <a:rPr lang="en-US" smtClean="0"/>
              <a:pPr/>
              <a:t>9/13/2011</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7286736-6DAC-473E-8733-D6FB3BE3B993}" type="slidenum">
              <a:rPr lang="en-US" smtClean="0"/>
              <a:pPr/>
              <a:t>‹#›</a:t>
            </a:fld>
            <a:endParaRPr lang="en-US"/>
          </a:p>
        </p:txBody>
      </p:sp>
    </p:spTree>
    <p:extLst>
      <p:ext uri="{BB962C8B-B14F-4D97-AF65-F5344CB8AC3E}">
        <p14:creationId xmlns:p14="http://schemas.microsoft.com/office/powerpoint/2010/main" val="242548826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1C7FE964-E50E-441E-A345-DCEBDF732EB2}" type="datetimeFigureOut">
              <a:rPr lang="en-US"/>
              <a:pPr>
                <a:defRPr/>
              </a:pPr>
              <a:t>9/13/2011</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FD93462E-8BC9-44B4-81D9-EE242B8A466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A75176F-7D85-4072-9AF7-A6E4A74076F6}" type="datetimeFigureOut">
              <a:rPr lang="en-US"/>
              <a:pPr>
                <a:defRPr/>
              </a:pPr>
              <a:t>9/13/2011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D1AD84D1-7FD3-4BC8-B29B-6A9BA249DD3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9CF3138-1B31-43F5-BF12-3DFDD4C3F55E}" type="datetimeFigureOut">
              <a:rPr lang="en-US"/>
              <a:pPr>
                <a:defRPr/>
              </a:pPr>
              <a:t>9/13/2011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0C11DCF-ECF2-4B82-A2B9-F30AC6AEB4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8842F5E-4101-4AF8-AD16-7A2C7B4653F4}" type="datetimeFigureOut">
              <a:rPr lang="en-US"/>
              <a:pPr>
                <a:defRPr/>
              </a:pPr>
              <a:t>9/13/2011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B0FA6F4-FB3E-4396-ADA5-B3435920614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6F3518DF-0389-42E2-AC50-801056D364BE}" type="datetimeFigureOut">
              <a:rPr lang="en-US"/>
              <a:pPr>
                <a:defRPr/>
              </a:pPr>
              <a:t>9/13/2011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4EC51BC-03F0-46AF-ACAB-9AF187416E7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9E0E75E4-2037-4D2D-A0FF-0702ED9A01C7}" type="datetimeFigureOut">
              <a:rPr lang="en-US"/>
              <a:pPr>
                <a:defRPr/>
              </a:pPr>
              <a:t>9/13/2011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4CEDD07-DA76-4A85-8BC9-428658E1F08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EB518FF7-97F7-408D-8B76-DD5289E2F3C6}" type="datetimeFigureOut">
              <a:rPr lang="en-US"/>
              <a:pPr>
                <a:defRPr/>
              </a:pPr>
              <a:t>9/13/2011</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134365D1-FC1B-4124-84A2-8E8F76E0C3F8}"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B1177CEC-2BF0-495E-916F-03156527E352}" type="datetimeFigureOut">
              <a:rPr lang="en-US"/>
              <a:pPr>
                <a:defRPr/>
              </a:pPr>
              <a:t>9/13/2011</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8CC836BF-F38F-4C42-B6C2-9B01A776034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22A6E5C4-1845-4576-92E9-E61F4876072C}" type="datetimeFigureOut">
              <a:rPr lang="en-US"/>
              <a:pPr>
                <a:defRPr/>
              </a:pPr>
              <a:t>9/13/2011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5B06849E-D598-456B-AC9C-9A91BBC238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877533E-E165-4137-9388-C62772050A08}" type="datetimeFigureOut">
              <a:rPr lang="en-US"/>
              <a:pPr>
                <a:defRPr/>
              </a:pPr>
              <a:t>9/13/2011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FB23DB9B-2EB3-4B23-AD97-81CC993E174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9052A0D2-3AB2-4DA8-BB83-F6F1A419A251}" type="datetimeFigureOut">
              <a:rPr lang="en-US"/>
              <a:pPr>
                <a:defRPr/>
              </a:pPr>
              <a:t>9/13/2011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B6F8B9BF-4B39-47A1-888B-340455760E1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a:defRPr/>
            </a:pPr>
            <a:fld id="{5C9BBCCA-7FB9-4461-AB07-6AFAC3F68136}" type="datetimeFigureOut">
              <a:rPr lang="en-US"/>
              <a:pPr>
                <a:defRPr/>
              </a:pPr>
              <a:t>9/13/2011</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3B2AB3AB-6C02-4F68-82A1-5E20C610DD6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51" r:id="rId1"/>
    <p:sldLayoutId id="2147483843" r:id="rId2"/>
    <p:sldLayoutId id="2147483844" r:id="rId3"/>
    <p:sldLayoutId id="2147483845" r:id="rId4"/>
    <p:sldLayoutId id="2147483852" r:id="rId5"/>
    <p:sldLayoutId id="2147483853" r:id="rId6"/>
    <p:sldLayoutId id="2147483846" r:id="rId7"/>
    <p:sldLayoutId id="2147483847" r:id="rId8"/>
    <p:sldLayoutId id="2147483848" r:id="rId9"/>
    <p:sldLayoutId id="2147483849" r:id="rId10"/>
    <p:sldLayoutId id="2147483850"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Georgia" pitchFamily="18" charset="0"/>
        </a:defRPr>
      </a:lvl2pPr>
      <a:lvl3pPr algn="l" rtl="0" eaLnBrk="0" fontAlgn="base" hangingPunct="0">
        <a:spcBef>
          <a:spcPct val="0"/>
        </a:spcBef>
        <a:spcAft>
          <a:spcPct val="0"/>
        </a:spcAft>
        <a:defRPr sz="4000">
          <a:solidFill>
            <a:schemeClr val="tx2"/>
          </a:solidFill>
          <a:latin typeface="Georgia" pitchFamily="18" charset="0"/>
        </a:defRPr>
      </a:lvl3pPr>
      <a:lvl4pPr algn="l" rtl="0" eaLnBrk="0" fontAlgn="base" hangingPunct="0">
        <a:spcBef>
          <a:spcPct val="0"/>
        </a:spcBef>
        <a:spcAft>
          <a:spcPct val="0"/>
        </a:spcAft>
        <a:defRPr sz="4000">
          <a:solidFill>
            <a:schemeClr val="tx2"/>
          </a:solidFill>
          <a:latin typeface="Georgia" pitchFamily="18" charset="0"/>
        </a:defRPr>
      </a:lvl4pPr>
      <a:lvl5pPr algn="l" rtl="0" eaLnBrk="0" fontAlgn="base" hangingPunct="0">
        <a:spcBef>
          <a:spcPct val="0"/>
        </a:spcBef>
        <a:spcAft>
          <a:spcPct val="0"/>
        </a:spcAft>
        <a:defRPr sz="4000">
          <a:solidFill>
            <a:schemeClr val="tx2"/>
          </a:solidFill>
          <a:latin typeface="Georgia" pitchFamily="18" charset="0"/>
        </a:defRPr>
      </a:lvl5pPr>
      <a:lvl6pPr marL="457200" algn="l" rtl="0" fontAlgn="base">
        <a:spcBef>
          <a:spcPct val="0"/>
        </a:spcBef>
        <a:spcAft>
          <a:spcPct val="0"/>
        </a:spcAft>
        <a:defRPr sz="4000">
          <a:solidFill>
            <a:schemeClr val="tx2"/>
          </a:solidFill>
          <a:latin typeface="Georgia" pitchFamily="18" charset="0"/>
        </a:defRPr>
      </a:lvl6pPr>
      <a:lvl7pPr marL="914400" algn="l" rtl="0" fontAlgn="base">
        <a:spcBef>
          <a:spcPct val="0"/>
        </a:spcBef>
        <a:spcAft>
          <a:spcPct val="0"/>
        </a:spcAft>
        <a:defRPr sz="4000">
          <a:solidFill>
            <a:schemeClr val="tx2"/>
          </a:solidFill>
          <a:latin typeface="Georgia" pitchFamily="18" charset="0"/>
        </a:defRPr>
      </a:lvl7pPr>
      <a:lvl8pPr marL="1371600" algn="l" rtl="0" fontAlgn="base">
        <a:spcBef>
          <a:spcPct val="0"/>
        </a:spcBef>
        <a:spcAft>
          <a:spcPct val="0"/>
        </a:spcAft>
        <a:defRPr sz="4000">
          <a:solidFill>
            <a:schemeClr val="tx2"/>
          </a:solidFill>
          <a:latin typeface="Georgia" pitchFamily="18" charset="0"/>
        </a:defRPr>
      </a:lvl8pPr>
      <a:lvl9pPr marL="1828800" algn="l" rtl="0" fontAlgn="base">
        <a:spcBef>
          <a:spcPct val="0"/>
        </a:spcBef>
        <a:spcAft>
          <a:spcPct val="0"/>
        </a:spcAft>
        <a:defRPr sz="4000">
          <a:solidFill>
            <a:schemeClr val="tx2"/>
          </a:solidFill>
          <a:latin typeface="Georgia" pitchFamily="18"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fo@archindy.or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457200" y="457201"/>
            <a:ext cx="8458200" cy="1676400"/>
          </a:xfrm>
        </p:spPr>
        <p:txBody>
          <a:bodyPr/>
          <a:lstStyle/>
          <a:p>
            <a:pPr eaLnBrk="1" hangingPunct="1"/>
            <a:r>
              <a:rPr lang="en-US" dirty="0" smtClean="0"/>
              <a:t>The Annual Meeting</a:t>
            </a:r>
          </a:p>
        </p:txBody>
      </p:sp>
      <p:sp>
        <p:nvSpPr>
          <p:cNvPr id="5123" name="Subtitle 2"/>
          <p:cNvSpPr>
            <a:spLocks noGrp="1"/>
          </p:cNvSpPr>
          <p:nvPr>
            <p:ph type="subTitle" idx="1"/>
          </p:nvPr>
        </p:nvSpPr>
        <p:spPr>
          <a:xfrm>
            <a:off x="0" y="3886200"/>
            <a:ext cx="5181600" cy="2971800"/>
          </a:xfrm>
        </p:spPr>
        <p:txBody>
          <a:bodyPr/>
          <a:lstStyle/>
          <a:p>
            <a:pPr marL="63500" eaLnBrk="1" hangingPunct="1"/>
            <a:r>
              <a:rPr lang="en-US" sz="2000" dirty="0" smtClean="0">
                <a:solidFill>
                  <a:schemeClr val="accent6">
                    <a:lumMod val="50000"/>
                  </a:schemeClr>
                </a:solidFill>
              </a:rPr>
              <a:t>Presented by:</a:t>
            </a:r>
          </a:p>
          <a:p>
            <a:pPr marL="63500" eaLnBrk="1" hangingPunct="1"/>
            <a:r>
              <a:rPr lang="en-US" sz="2000" dirty="0" smtClean="0">
                <a:solidFill>
                  <a:schemeClr val="accent6">
                    <a:lumMod val="50000"/>
                  </a:schemeClr>
                </a:solidFill>
              </a:rPr>
              <a:t>John S. (Jay) Mercer</a:t>
            </a:r>
          </a:p>
          <a:p>
            <a:pPr marL="63500" eaLnBrk="1" hangingPunct="1"/>
            <a:r>
              <a:rPr lang="en-US" sz="2000" dirty="0" smtClean="0">
                <a:solidFill>
                  <a:schemeClr val="accent6">
                    <a:lumMod val="50000"/>
                  </a:schemeClr>
                </a:solidFill>
              </a:rPr>
              <a:t>MERCER BELANGER</a:t>
            </a:r>
          </a:p>
          <a:p>
            <a:pPr marL="63500" eaLnBrk="1" hangingPunct="1"/>
            <a:r>
              <a:rPr lang="en-US" sz="2000" dirty="0" smtClean="0">
                <a:solidFill>
                  <a:schemeClr val="accent6">
                    <a:lumMod val="50000"/>
                  </a:schemeClr>
                </a:solidFill>
              </a:rPr>
              <a:t>111 Monument Circle, Suite 3400</a:t>
            </a:r>
          </a:p>
          <a:p>
            <a:pPr marL="63500" eaLnBrk="1" hangingPunct="1"/>
            <a:r>
              <a:rPr lang="en-US" sz="2000" dirty="0" smtClean="0">
                <a:solidFill>
                  <a:schemeClr val="accent6">
                    <a:lumMod val="50000"/>
                  </a:schemeClr>
                </a:solidFill>
              </a:rPr>
              <a:t>P.O. Box 44942</a:t>
            </a:r>
          </a:p>
          <a:p>
            <a:pPr marL="63500" eaLnBrk="1" hangingPunct="1"/>
            <a:r>
              <a:rPr lang="en-US" sz="2000" dirty="0" smtClean="0">
                <a:solidFill>
                  <a:schemeClr val="accent6">
                    <a:lumMod val="50000"/>
                  </a:schemeClr>
                </a:solidFill>
              </a:rPr>
              <a:t>Indianapolis, IN 46244-0942</a:t>
            </a:r>
          </a:p>
          <a:p>
            <a:pPr marL="63500" eaLnBrk="1" hangingPunct="1"/>
            <a:r>
              <a:rPr lang="en-US" sz="2000" dirty="0" smtClean="0">
                <a:solidFill>
                  <a:schemeClr val="accent6">
                    <a:lumMod val="50000"/>
                  </a:schemeClr>
                </a:solidFill>
              </a:rPr>
              <a:t>(317 ) 636-3551</a:t>
            </a:r>
          </a:p>
          <a:p>
            <a:pPr marL="63500" eaLnBrk="1" hangingPunct="1"/>
            <a:r>
              <a:rPr lang="en-US" sz="2000" dirty="0" smtClean="0">
                <a:solidFill>
                  <a:schemeClr val="accent6">
                    <a:lumMod val="50000"/>
                  </a:schemeClr>
                </a:solidFill>
              </a:rPr>
              <a:t>jsmercer@indylegal.com</a:t>
            </a:r>
          </a:p>
        </p:txBody>
      </p:sp>
      <p:sp>
        <p:nvSpPr>
          <p:cNvPr id="5" name="TextBox 4"/>
          <p:cNvSpPr txBox="1"/>
          <p:nvPr/>
        </p:nvSpPr>
        <p:spPr>
          <a:xfrm>
            <a:off x="4267200" y="4191000"/>
            <a:ext cx="4724399" cy="2492990"/>
          </a:xfrm>
          <a:prstGeom prst="rect">
            <a:avLst/>
          </a:prstGeom>
          <a:noFill/>
        </p:spPr>
        <p:txBody>
          <a:bodyPr wrap="square" rtlCol="0">
            <a:spAutoFit/>
          </a:bodyPr>
          <a:lstStyle/>
          <a:p>
            <a:r>
              <a:rPr lang="en-US" sz="2000" dirty="0" smtClean="0">
                <a:solidFill>
                  <a:schemeClr val="accent6">
                    <a:lumMod val="50000"/>
                  </a:schemeClr>
                </a:solidFill>
                <a:latin typeface="+mn-lt"/>
              </a:rPr>
              <a:t>Jeff Stumpf</a:t>
            </a:r>
          </a:p>
          <a:p>
            <a:r>
              <a:rPr lang="en-US" sz="2000" dirty="0" smtClean="0">
                <a:solidFill>
                  <a:schemeClr val="accent6">
                    <a:lumMod val="50000"/>
                  </a:schemeClr>
                </a:solidFill>
                <a:latin typeface="+mn-lt"/>
              </a:rPr>
              <a:t>Chief Financial Officer</a:t>
            </a:r>
          </a:p>
          <a:p>
            <a:r>
              <a:rPr lang="en-US" sz="2000" dirty="0" smtClean="0">
                <a:solidFill>
                  <a:schemeClr val="accent6">
                    <a:lumMod val="50000"/>
                  </a:schemeClr>
                </a:solidFill>
                <a:latin typeface="+mn-lt"/>
              </a:rPr>
              <a:t>Roman Catholic Archdiocese </a:t>
            </a:r>
          </a:p>
          <a:p>
            <a:r>
              <a:rPr lang="en-US" sz="2000" dirty="0" smtClean="0">
                <a:solidFill>
                  <a:schemeClr val="accent6">
                    <a:lumMod val="50000"/>
                  </a:schemeClr>
                </a:solidFill>
                <a:latin typeface="+mn-lt"/>
              </a:rPr>
              <a:t>of Indianapolis, Inc.</a:t>
            </a:r>
          </a:p>
          <a:p>
            <a:r>
              <a:rPr lang="en-US" sz="2000" dirty="0" smtClean="0">
                <a:solidFill>
                  <a:schemeClr val="accent6">
                    <a:lumMod val="50000"/>
                  </a:schemeClr>
                </a:solidFill>
                <a:latin typeface="+mn-lt"/>
              </a:rPr>
              <a:t>1400 North Meridian Street</a:t>
            </a:r>
          </a:p>
          <a:p>
            <a:r>
              <a:rPr lang="en-US" sz="2000" dirty="0" smtClean="0">
                <a:solidFill>
                  <a:schemeClr val="accent6">
                    <a:lumMod val="50000"/>
                  </a:schemeClr>
                </a:solidFill>
                <a:latin typeface="+mn-lt"/>
              </a:rPr>
              <a:t>Indianapolis, IN 46206-1410</a:t>
            </a:r>
          </a:p>
          <a:p>
            <a:r>
              <a:rPr lang="en-US" dirty="0" smtClean="0">
                <a:solidFill>
                  <a:schemeClr val="accent6">
                    <a:lumMod val="50000"/>
                  </a:schemeClr>
                </a:solidFill>
              </a:rPr>
              <a:t>(317) 236-1410</a:t>
            </a:r>
          </a:p>
          <a:p>
            <a:r>
              <a:rPr lang="en-US" dirty="0" smtClean="0">
                <a:solidFill>
                  <a:schemeClr val="accent6">
                    <a:lumMod val="50000"/>
                  </a:schemeClr>
                </a:solidFill>
              </a:rPr>
              <a:t>jstumpf@archindy.org</a:t>
            </a:r>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229600" cy="1066800"/>
          </a:xfrm>
        </p:spPr>
        <p:txBody>
          <a:bodyPr/>
          <a:lstStyle/>
          <a:p>
            <a:r>
              <a:rPr lang="en-US" sz="3600" b="1" dirty="0" smtClean="0">
                <a:solidFill>
                  <a:schemeClr val="accent1"/>
                </a:solidFill>
              </a:rPr>
              <a:t>The Initial Organizational Meeting</a:t>
            </a:r>
            <a:endParaRPr lang="en-US" sz="3600" b="1" dirty="0">
              <a:solidFill>
                <a:schemeClr val="accent1"/>
              </a:solidFill>
            </a:endParaRPr>
          </a:p>
        </p:txBody>
      </p:sp>
      <p:sp>
        <p:nvSpPr>
          <p:cNvPr id="3" name="Content Placeholder 2"/>
          <p:cNvSpPr>
            <a:spLocks noGrp="1"/>
          </p:cNvSpPr>
          <p:nvPr>
            <p:ph idx="1"/>
          </p:nvPr>
        </p:nvSpPr>
        <p:spPr>
          <a:xfrm>
            <a:off x="457200" y="1981200"/>
            <a:ext cx="8229600" cy="4876800"/>
          </a:xfrm>
        </p:spPr>
        <p:txBody>
          <a:bodyPr/>
          <a:lstStyle/>
          <a:p>
            <a:r>
              <a:rPr lang="en-US" sz="2400" dirty="0" smtClean="0"/>
              <a:t>Meeting can be held with quorum present or by consent.</a:t>
            </a:r>
          </a:p>
          <a:p>
            <a:pPr>
              <a:buNone/>
            </a:pPr>
            <a:endParaRPr lang="en-US" sz="2400" dirty="0" smtClean="0"/>
          </a:p>
          <a:p>
            <a:r>
              <a:rPr lang="en-US" sz="2400" dirty="0" smtClean="0"/>
              <a:t>Officers are appointed.</a:t>
            </a:r>
          </a:p>
          <a:p>
            <a:endParaRPr lang="en-US" sz="2400" dirty="0" smtClean="0"/>
          </a:p>
          <a:p>
            <a:r>
              <a:rPr lang="en-US" sz="2400" dirty="0" smtClean="0"/>
              <a:t>Bank account established/ratified.</a:t>
            </a:r>
          </a:p>
          <a:p>
            <a:endParaRPr lang="en-US" sz="2400" dirty="0" smtClean="0"/>
          </a:p>
          <a:p>
            <a:r>
              <a:rPr lang="en-US" sz="2400" dirty="0" smtClean="0"/>
              <a:t>Bylaws approved.</a:t>
            </a:r>
          </a:p>
          <a:p>
            <a:endParaRPr lang="en-US" sz="2400" dirty="0" smtClean="0"/>
          </a:p>
          <a:p>
            <a:r>
              <a:rPr lang="en-US" sz="2400" dirty="0" smtClean="0"/>
              <a:t>Authority to execute contracts is established.</a:t>
            </a:r>
          </a:p>
          <a:p>
            <a:endParaRPr lang="en-US" sz="2400" dirty="0" smtClean="0"/>
          </a:p>
          <a:p>
            <a:r>
              <a:rPr lang="en-US" sz="2400" dirty="0" smtClean="0"/>
              <a:t>Annual meeting date established. (June 30 – September 15)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What are we doing tonight?</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t>Holding the </a:t>
            </a:r>
            <a:r>
              <a:rPr lang="en-US" b="1" u="sng" dirty="0" smtClean="0"/>
              <a:t>Organizational Meeting</a:t>
            </a:r>
            <a:r>
              <a:rPr lang="en-US" dirty="0" smtClean="0"/>
              <a:t>.</a:t>
            </a:r>
          </a:p>
          <a:p>
            <a:endParaRPr lang="en-US" dirty="0" smtClean="0"/>
          </a:p>
          <a:p>
            <a:pPr lvl="1"/>
            <a:r>
              <a:rPr lang="en-US" dirty="0" smtClean="0">
                <a:solidFill>
                  <a:schemeClr val="tx1">
                    <a:lumMod val="95000"/>
                    <a:lumOff val="5000"/>
                  </a:schemeClr>
                </a:solidFill>
              </a:rPr>
              <a:t>Accepting appointment as directors</a:t>
            </a:r>
          </a:p>
          <a:p>
            <a:pPr lvl="1"/>
            <a:r>
              <a:rPr lang="en-US" dirty="0" smtClean="0">
                <a:solidFill>
                  <a:schemeClr val="tx1">
                    <a:lumMod val="95000"/>
                    <a:lumOff val="5000"/>
                  </a:schemeClr>
                </a:solidFill>
              </a:rPr>
              <a:t>Approving the bylaws;</a:t>
            </a:r>
          </a:p>
          <a:p>
            <a:pPr lvl="1"/>
            <a:r>
              <a:rPr lang="en-US" dirty="0" smtClean="0">
                <a:solidFill>
                  <a:schemeClr val="tx1">
                    <a:lumMod val="95000"/>
                    <a:lumOff val="5000"/>
                  </a:schemeClr>
                </a:solidFill>
              </a:rPr>
              <a:t>Indentifying bank account;</a:t>
            </a:r>
          </a:p>
          <a:p>
            <a:pPr lvl="1"/>
            <a:r>
              <a:rPr lang="en-US" dirty="0" smtClean="0">
                <a:solidFill>
                  <a:schemeClr val="tx1">
                    <a:lumMod val="95000"/>
                    <a:lumOff val="5000"/>
                  </a:schemeClr>
                </a:solidFill>
              </a:rPr>
              <a:t>Indentify individuals with authority to execute; legal documents and bank authorizations;</a:t>
            </a:r>
          </a:p>
          <a:p>
            <a:pPr lvl="1"/>
            <a:r>
              <a:rPr lang="en-US" dirty="0" smtClean="0">
                <a:solidFill>
                  <a:schemeClr val="tx1">
                    <a:lumMod val="95000"/>
                    <a:lumOff val="5000"/>
                  </a:schemeClr>
                </a:solidFill>
              </a:rPr>
              <a:t>Establishing a date for the next annual meeting. </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chemeClr val="accent1"/>
                </a:solidFill>
              </a:rPr>
              <a:t>What documents do we need to submit from the Organizational Meeting?</a:t>
            </a:r>
            <a:endParaRPr lang="en-US" sz="3200" b="1" dirty="0">
              <a:solidFill>
                <a:schemeClr val="accent1"/>
              </a:solidFill>
            </a:endParaRPr>
          </a:p>
        </p:txBody>
      </p:sp>
      <p:sp>
        <p:nvSpPr>
          <p:cNvPr id="3" name="Content Placeholder 2"/>
          <p:cNvSpPr>
            <a:spLocks noGrp="1"/>
          </p:cNvSpPr>
          <p:nvPr>
            <p:ph idx="1"/>
          </p:nvPr>
        </p:nvSpPr>
        <p:spPr>
          <a:xfrm>
            <a:off x="457200" y="2514600"/>
            <a:ext cx="8229600" cy="4059238"/>
          </a:xfrm>
        </p:spPr>
        <p:txBody>
          <a:bodyPr/>
          <a:lstStyle/>
          <a:p>
            <a:r>
              <a:rPr lang="en-US" dirty="0" smtClean="0"/>
              <a:t>Mail or email copies to OAS within 30 days:</a:t>
            </a:r>
          </a:p>
          <a:p>
            <a:endParaRPr lang="en-US" dirty="0" smtClean="0"/>
          </a:p>
          <a:p>
            <a:pPr lvl="1"/>
            <a:r>
              <a:rPr lang="en-US" dirty="0" smtClean="0">
                <a:solidFill>
                  <a:schemeClr val="tx1">
                    <a:lumMod val="95000"/>
                    <a:lumOff val="5000"/>
                  </a:schemeClr>
                </a:solidFill>
              </a:rPr>
              <a:t>Initial Directors’ Resolution</a:t>
            </a:r>
          </a:p>
          <a:p>
            <a:pPr lvl="1"/>
            <a:r>
              <a:rPr lang="en-US" dirty="0" smtClean="0">
                <a:solidFill>
                  <a:schemeClr val="tx1">
                    <a:lumMod val="95000"/>
                    <a:lumOff val="5000"/>
                  </a:schemeClr>
                </a:solidFill>
              </a:rPr>
              <a:t>Initial Member’s Resolution</a:t>
            </a:r>
          </a:p>
          <a:p>
            <a:pPr lvl="1"/>
            <a:r>
              <a:rPr lang="en-US" dirty="0" smtClean="0">
                <a:solidFill>
                  <a:schemeClr val="tx1">
                    <a:lumMod val="95000"/>
                    <a:lumOff val="5000"/>
                  </a:schemeClr>
                </a:solidFill>
              </a:rPr>
              <a:t>Signed Bylaws</a:t>
            </a:r>
          </a:p>
          <a:p>
            <a:pPr lvl="1"/>
            <a:r>
              <a:rPr lang="en-US" dirty="0" smtClean="0">
                <a:solidFill>
                  <a:schemeClr val="tx1">
                    <a:lumMod val="95000"/>
                    <a:lumOff val="5000"/>
                  </a:schemeClr>
                </a:solidFill>
              </a:rPr>
              <a:t>Comments of  proposed Administrative Services Agreement.</a:t>
            </a:r>
          </a:p>
          <a:p>
            <a:pPr lvl="1"/>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915400" cy="1600200"/>
          </a:xfrm>
        </p:spPr>
        <p:txBody>
          <a:bodyPr/>
          <a:lstStyle/>
          <a:p>
            <a:r>
              <a:rPr lang="en-US" sz="3600" b="1" dirty="0" smtClean="0">
                <a:solidFill>
                  <a:schemeClr val="accent1"/>
                </a:solidFill>
              </a:rPr>
              <a:t>Annual Meeting </a:t>
            </a:r>
            <a:r>
              <a:rPr lang="en-US" sz="3600" dirty="0" smtClean="0">
                <a:solidFill>
                  <a:schemeClr val="accent1"/>
                </a:solidFill>
              </a:rPr>
              <a:t>to be held between July 1st and September 15, 2011</a:t>
            </a:r>
            <a:endParaRPr lang="en-US" sz="3600" dirty="0">
              <a:solidFill>
                <a:schemeClr val="accent1"/>
              </a:solidFill>
            </a:endParaRPr>
          </a:p>
        </p:txBody>
      </p:sp>
      <p:sp>
        <p:nvSpPr>
          <p:cNvPr id="3" name="Content Placeholder 2"/>
          <p:cNvSpPr>
            <a:spLocks noGrp="1"/>
          </p:cNvSpPr>
          <p:nvPr>
            <p:ph idx="1"/>
          </p:nvPr>
        </p:nvSpPr>
        <p:spPr>
          <a:xfrm>
            <a:off x="457200" y="2438400"/>
            <a:ext cx="8229600" cy="4135438"/>
          </a:xfrm>
        </p:spPr>
        <p:txBody>
          <a:bodyPr/>
          <a:lstStyle/>
          <a:p>
            <a:r>
              <a:rPr lang="en-US" dirty="0" smtClean="0"/>
              <a:t>Complete the Annual Meeting Minutes </a:t>
            </a:r>
            <a:r>
              <a:rPr lang="en-US" dirty="0" smtClean="0"/>
              <a:t>form ; (retain for reference)</a:t>
            </a:r>
            <a:endParaRPr lang="en-US" dirty="0" smtClean="0"/>
          </a:p>
          <a:p>
            <a:r>
              <a:rPr lang="en-US" dirty="0" smtClean="0"/>
              <a:t>Complete the Conflicts of Interest forms for each officer and director; (retain for reference)</a:t>
            </a:r>
          </a:p>
          <a:p>
            <a:r>
              <a:rPr lang="en-US" dirty="0" smtClean="0"/>
              <a:t>Approve and sign the Administrative Services Agreement</a:t>
            </a:r>
            <a:r>
              <a:rPr lang="en-US" dirty="0" smtClean="0"/>
              <a:t>.</a:t>
            </a:r>
            <a:endParaRPr lang="en-US" dirty="0" smtClean="0"/>
          </a:p>
          <a:p>
            <a:r>
              <a:rPr lang="en-US" dirty="0" smtClean="0"/>
              <a:t>Approve the June 30 Annual Financial Report and file with Archdiocese by Sept. 15.</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dirty="0" smtClean="0">
                <a:solidFill>
                  <a:schemeClr val="accent1"/>
                </a:solidFill>
              </a:rPr>
              <a:t>Items to be sent to OAS by September 15.</a:t>
            </a:r>
            <a:endParaRPr lang="en-US" dirty="0">
              <a:solidFill>
                <a:schemeClr val="accent1"/>
              </a:solidFill>
            </a:endParaRPr>
          </a:p>
        </p:txBody>
      </p:sp>
      <p:sp>
        <p:nvSpPr>
          <p:cNvPr id="3" name="Content Placeholder 2"/>
          <p:cNvSpPr>
            <a:spLocks noGrp="1"/>
          </p:cNvSpPr>
          <p:nvPr>
            <p:ph idx="1"/>
          </p:nvPr>
        </p:nvSpPr>
        <p:spPr>
          <a:xfrm>
            <a:off x="457200" y="2438400"/>
            <a:ext cx="8229600" cy="4135438"/>
          </a:xfrm>
        </p:spPr>
        <p:txBody>
          <a:bodyPr/>
          <a:lstStyle/>
          <a:p>
            <a:r>
              <a:rPr lang="en-US" dirty="0" smtClean="0"/>
              <a:t>Administrative </a:t>
            </a:r>
            <a:r>
              <a:rPr lang="en-US" dirty="0" smtClean="0"/>
              <a:t>Services Agreement. </a:t>
            </a:r>
          </a:p>
          <a:p>
            <a:r>
              <a:rPr lang="en-US" dirty="0" smtClean="0"/>
              <a:t>Annual Financial Report.</a:t>
            </a:r>
          </a:p>
          <a:p>
            <a:endParaRPr lang="en-US" dirty="0" smtClean="0"/>
          </a:p>
          <a:p>
            <a:r>
              <a:rPr lang="en-US" dirty="0" smtClean="0"/>
              <a:t>Conflict of interest forms </a:t>
            </a:r>
            <a:r>
              <a:rPr lang="en-US" dirty="0" smtClean="0"/>
              <a:t>and Annual Meeting Minutes do </a:t>
            </a:r>
            <a:r>
              <a:rPr lang="en-US" u="sng" dirty="0" smtClean="0"/>
              <a:t>not</a:t>
            </a:r>
            <a:r>
              <a:rPr lang="en-US" dirty="0" smtClean="0"/>
              <a:t> need to be sent to OAS</a:t>
            </a:r>
            <a:r>
              <a:rPr lang="en-US" dirty="0" smtClean="0"/>
              <a:t>. They should be filed at each parish for reference.</a:t>
            </a:r>
            <a:endParaRPr lang="en-US" dirty="0" smtClean="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ChangeArrowheads="1"/>
          </p:cNvSpPr>
          <p:nvPr/>
        </p:nvSpPr>
        <p:spPr bwMode="auto">
          <a:xfrm>
            <a:off x="0" y="401158"/>
            <a:ext cx="9144000" cy="61247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457200" algn="l"/>
              </a:tabLst>
            </a:pPr>
            <a:r>
              <a:rPr kumimoji="0" lang="en-US" sz="80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 INC.</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sz="80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INITIAL DIRECTOR’S RESOLUTION</a:t>
            </a:r>
          </a:p>
          <a:p>
            <a:pPr marL="0" marR="0" lvl="0" indent="0" algn="ctr"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UNDERSIGNED, constituting all of the Directors of ________________________,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Inc. hereby adopt by consent the following resolutions and agree that action be taken thereon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without convening a formal meeting of the Board of Trustees:</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   The undersigned accept their appointment as Directors of the Corporation;</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  Pursuant to the Bylaws, the following are appointed by virtue of their parish office as officers of this corporation:</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President	  _________________, Pastor/Administrator.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Secretary	 _________________, Parish Council President</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Treasurer	 _________________, Parish Finance Board President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The corporation shall open and maintain an account at _________________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until further action of this board.  A new signature card shall be presented to the bank.</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cs typeface="Times New Roman" pitchFamily="18" charset="0"/>
              </a:rPr>
              <a:t>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 The By-Laws of the Corporation previously submitted and approved by the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Corporate Member are adopted as the By-Laws of the Corporation.</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§5 The Corporation shall at all times be operated exclusively for charitable,</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religious and educational purposes within the meaning of Section 501(c)(3) of the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Internal Revenue Code of 1986, as amended, or the corresponding provision of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any future United States Internal Revenue Law (the "Code").  The Corporation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shall immediately apply to the Roman Catholic Archdiocese of Indianapolis, Inc. </a:t>
            </a:r>
            <a:r>
              <a:rPr lang="en-US" sz="800" dirty="0" smtClean="0">
                <a:latin typeface="Times New Roman" pitchFamily="18" charset="0"/>
                <a:ea typeface="Times New Roman" pitchFamily="18" charset="0"/>
                <a:cs typeface="Times New Roman" pitchFamily="18" charset="0"/>
              </a:rPr>
              <a:t> </a:t>
            </a:r>
            <a:endPar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inclusion in the Official Catholic Directory as an exempt organization under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IRS Group Ruling.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§6 The officers of the Corporation are directed to pay all organization expenses of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Corporation out of the funds of the Corporation.</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§7 The following listed individuals have the authority to execute legal documents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on behalf of the Corporation:</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___________________________________________________________________</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_____________</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§10 The annual meeting of the Board of Directors shall be held at</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 on the _______ day of __________,  each year, </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lang="en-US" sz="800" dirty="0" smtClean="0">
                <a:latin typeface="Times New Roman" pitchFamily="18" charset="0"/>
                <a:ea typeface="Times New Roman" pitchFamily="18" charset="0"/>
                <a:cs typeface="Times New Roman" pitchFamily="18" charset="0"/>
              </a:rPr>
              <a:t>                 </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unless changed by resolution of the Board of Directors.  (Before September 15</a:t>
            </a:r>
            <a:r>
              <a:rPr kumimoji="0" lang="en-US" sz="800" i="0" u="none" strike="noStrike" cap="none" normalizeH="0" baseline="30000" dirty="0" smtClean="0">
                <a:ln>
                  <a:noFill/>
                </a:ln>
                <a:solidFill>
                  <a:schemeClr val="tx1"/>
                </a:solidFill>
                <a:effectLst/>
                <a:latin typeface="Times New Roman" pitchFamily="18" charset="0"/>
                <a:ea typeface="Times New Roman" pitchFamily="18" charset="0"/>
                <a:cs typeface="Times New Roman" pitchFamily="18" charset="0"/>
              </a:rPr>
              <a:t>th</a:t>
            </a: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each year).</a:t>
            </a: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DATED  at _______________, Indiana, this ____ day of _______________, 2011.</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__________________________________________</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Director</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__________________________________________</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Director</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__________________________________________</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Director</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___________________________________________</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457200" algn="l"/>
              </a:tabLst>
            </a:pPr>
            <a:r>
              <a:rPr kumimoji="0" lang="en-US" sz="80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Director (if PLC)    </a:t>
            </a:r>
            <a:endParaRPr kumimoji="0" lang="en-US" sz="80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411434"/>
            <a:ext cx="9144000" cy="64465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ANNUAL MEETING MINUTES</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ctr"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 INC.</a:t>
            </a:r>
          </a:p>
          <a:p>
            <a:pPr marL="0" marR="0" lvl="0" indent="457200" algn="ctr" defTabSz="914400" rtl="0" eaLnBrk="0" fontAlgn="base" latinLnBrk="0" hangingPunct="0">
              <a:lnSpc>
                <a:spcPct val="100000"/>
              </a:lnSpc>
              <a:spcBef>
                <a:spcPct val="0"/>
              </a:spcBef>
              <a:spcAft>
                <a:spcPct val="0"/>
              </a:spcAft>
              <a:buClrTx/>
              <a:buSzTx/>
              <a:buFontTx/>
              <a:buNone/>
              <a:tabLst/>
            </a:pPr>
            <a:endParaRPr lang="en-US" sz="1200" b="1" u="sng" dirty="0" smtClean="0">
              <a:latin typeface="Times New Roman" pitchFamily="18" charset="0"/>
              <a:cs typeface="Times New Roman" pitchFamily="18" charset="0"/>
            </a:endParaRPr>
          </a:p>
          <a:p>
            <a:pPr marL="0" marR="0" lvl="0" indent="457200" algn="ctr"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annual meeting of the Board of Directors of   ________________________, Inc. was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held on the ______ day of _______________, 20___.  The following business was conducted by the Board.</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Directors Present</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_________________________________</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Approval/ Ratifications of Actions</a:t>
            </a: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pP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457200" algn="just" defTabSz="914400" rtl="0" eaLnBrk="0" fontAlgn="base" latinLnBrk="0" hangingPunct="0">
              <a:lnSpc>
                <a:spcPct val="100000"/>
              </a:lnSpc>
              <a:spcBef>
                <a:spcPct val="0"/>
              </a:spcBef>
              <a:spcAft>
                <a:spcPct val="0"/>
              </a:spcAft>
              <a:buClrTx/>
              <a:buSzTx/>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The following actions taken by the Parish Council are hereby approved:</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_______________________________________________________________________________________________________________</a:t>
            </a:r>
          </a:p>
          <a:p>
            <a:pPr marL="0" marR="0" lvl="0" indent="457200" algn="just" defTabSz="914400" rtl="0" eaLnBrk="0" fontAlgn="base" latinLnBrk="0" hangingPunct="0">
              <a:lnSpc>
                <a:spcPct val="100000"/>
              </a:lnSpc>
              <a:spcBef>
                <a:spcPct val="0"/>
              </a:spcBef>
              <a:spcAft>
                <a:spcPct val="0"/>
              </a:spcAft>
              <a:buClrTx/>
              <a:buSzTx/>
              <a:buFontTx/>
              <a:buNone/>
              <a:tabLst/>
            </a:pPr>
            <a:r>
              <a:rPr lang="en-US" sz="1200" dirty="0" smtClean="0">
                <a:latin typeface="Times New Roman" pitchFamily="18" charset="0"/>
                <a:cs typeface="Times New Roman" pitchFamily="18" charset="0"/>
              </a:rPr>
              <a:t>_______________________________________________________________________________________________________________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2. The following actions taken by the Finance Council are approved:</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_______________________________________________________________________________________________________________</a:t>
            </a:r>
          </a:p>
          <a:p>
            <a:pPr marL="0" marR="0" lvl="0" indent="457200" algn="just" defTabSz="914400" rtl="0" eaLnBrk="0" fontAlgn="base" latinLnBrk="0" hangingPunct="0">
              <a:lnSpc>
                <a:spcPct val="100000"/>
              </a:lnSpc>
              <a:spcBef>
                <a:spcPct val="0"/>
              </a:spcBef>
              <a:spcAft>
                <a:spcPct val="0"/>
              </a:spcAft>
              <a:buClrTx/>
              <a:buSzTx/>
              <a:buFontTx/>
              <a:buNone/>
              <a:tabLst/>
            </a:pPr>
            <a:r>
              <a:rPr lang="en-US" sz="1200" dirty="0" smtClean="0">
                <a:latin typeface="Times New Roman" pitchFamily="18" charset="0"/>
                <a:ea typeface="Times New Roman" pitchFamily="18" charset="0"/>
                <a:cs typeface="Times New Roman" pitchFamily="18" charset="0"/>
              </a:rPr>
              <a:t>_______________________________________________________________________________________________________________</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Appointment of Officers</a:t>
            </a:r>
            <a:r>
              <a:rPr kumimoji="0" lang="en-US" sz="12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following individuals are appointment to the identified</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offices for a term of one year:</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President:  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Secretary:  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Treasurer:  ________________________________</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Approval of Annual Financial Report: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Annual Financial Report is approved.  The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report shall be filed with the OAS on or before September 15.</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Completion of Conflicts of Interest:</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Each officer and director has completed a conflict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of interest form.  Such forms shall be submitted with the Annual Financial Report.</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Contracts Approved and/or Ratified:</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following contracts are approved _________________________________________.</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Attest</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Secretary, ________________</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0" y="676892"/>
            <a:ext cx="9144000" cy="59554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en-US" sz="12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CONFLICTS OF INTEREST DISCLOSURE STATEMENT</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(Name)</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(Position with Corporation)</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 hereby acknowledge and accept the responsibility to assist ______________________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(“Corporation”) to adhere to high standards of ethical and legal business practices.  I understand</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that I have a fiduciary responsibility to act in the best interest of the Corporation and I may not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receive income, personal gain or receive any kickback, substantial gift, favors, or special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consideration as a result of any transaction or business dealing involving the Corporation. I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understand that in order for the Corporation to assure compliance with the Conflicts of Interest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Policy, that I am required to make timely disclosure of any Conflicts of Interest, which may affect</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my relationship with the Corporation, to the Chairman of the Board of Directors (or his designee)</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and/or the Conflicts Committee of the Board of Directors.</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 hereby acknowledge that I have received a copy of the Conflicts of Interest Policy and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agree to comply with its provisions.</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Except for the Financial Interest disclosed herein, I affirm that neither any Family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Member nor I have a Financial Interest in any Organization (as such term is described in the</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Conflicts of Interested Policy), which presents a potential, possible or actual Conflict of Interest</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in fulfilling my duties and obligations to Corporation.</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I further affirm that I am not aware of any potential Conflict of Interest, Financial Interest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or Significant Relationship except:</a:t>
            </a:r>
          </a:p>
          <a:p>
            <a:pPr marL="0" marR="0" lvl="0" indent="457200" algn="just" defTabSz="914400" rtl="0" eaLnBrk="0" fontAlgn="base" latinLnBrk="0" hangingPunct="0">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(Please describe any and all interests or transactions in which you have a Financial Interest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or Significant Relationship or a potential Conflict of Interest which may result in any private </a:t>
            </a: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or personal benefit by virtue of your relationship to the Corporation.)</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_________________________________________________________________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___________________________________                         __________________</a:t>
            </a:r>
            <a:endParaRPr kumimoji="0" lang="en-US" sz="700" b="0" i="0" u="none" strike="noStrike" cap="none" normalizeH="0" baseline="0" dirty="0" smtClean="0">
              <a:ln>
                <a:noFill/>
              </a:ln>
              <a:solidFill>
                <a:schemeClr val="tx1"/>
              </a:solidFill>
              <a:effectLst/>
              <a:latin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(Signature of Officer and/or Director)                                                      (Date)</a:t>
            </a: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lstStyle/>
          <a:p>
            <a:pPr marL="365760" indent="-256032" fontAlgn="auto">
              <a:spcBef>
                <a:spcPts val="300"/>
              </a:spcBef>
              <a:spcAft>
                <a:spcPts val="0"/>
              </a:spcAft>
              <a:defRPr/>
            </a:pPr>
            <a:r>
              <a:rPr lang="en-US" sz="3600" b="1" dirty="0" smtClean="0">
                <a:solidFill>
                  <a:schemeClr val="accent1"/>
                </a:solidFill>
              </a:rPr>
              <a:t>Separate Parish Corporations (Oct. 2010) - Operations</a:t>
            </a:r>
          </a:p>
        </p:txBody>
      </p:sp>
      <p:sp>
        <p:nvSpPr>
          <p:cNvPr id="3" name="Content Placeholder 2"/>
          <p:cNvSpPr>
            <a:spLocks noGrp="1"/>
          </p:cNvSpPr>
          <p:nvPr>
            <p:ph idx="1"/>
          </p:nvPr>
        </p:nvSpPr>
        <p:spPr>
          <a:xfrm>
            <a:off x="457200" y="1981200"/>
            <a:ext cx="8229600" cy="4572000"/>
          </a:xfrm>
        </p:spPr>
        <p:txBody>
          <a:bodyPr/>
          <a:lstStyle/>
          <a:p>
            <a:pPr marL="365760" indent="-256032" fontAlgn="auto">
              <a:spcAft>
                <a:spcPts val="0"/>
              </a:spcAft>
              <a:buClr>
                <a:schemeClr val="accent3"/>
              </a:buClr>
              <a:buFont typeface="Arial" pitchFamily="34" charset="0"/>
              <a:buChar char="•"/>
              <a:defRPr/>
            </a:pPr>
            <a:r>
              <a:rPr lang="en-US" sz="2400" dirty="0" smtClean="0"/>
              <a:t>Parish operations controlled locally subject to members reserved powers and archdiocesan policies</a:t>
            </a:r>
          </a:p>
          <a:p>
            <a:pPr marL="365760" indent="-256032" fontAlgn="auto">
              <a:spcAft>
                <a:spcPts val="0"/>
              </a:spcAft>
              <a:buClr>
                <a:schemeClr val="accent3"/>
              </a:buClr>
              <a:buFont typeface="Arial" pitchFamily="34" charset="0"/>
              <a:buChar char="•"/>
              <a:defRPr/>
            </a:pPr>
            <a:endParaRPr lang="en-US" sz="1200" dirty="0" smtClean="0"/>
          </a:p>
          <a:p>
            <a:pPr marL="365760" indent="-256032" fontAlgn="auto">
              <a:spcAft>
                <a:spcPts val="0"/>
              </a:spcAft>
              <a:buClr>
                <a:schemeClr val="accent3"/>
              </a:buClr>
              <a:buFont typeface="Arial" pitchFamily="34" charset="0"/>
              <a:buChar char="•"/>
              <a:defRPr/>
            </a:pPr>
            <a:r>
              <a:rPr lang="en-US" sz="2400" dirty="0" smtClean="0"/>
              <a:t>Parish schools operated by parish with support from OCE</a:t>
            </a:r>
          </a:p>
          <a:p>
            <a:pPr marL="365760" indent="-256032" fontAlgn="auto">
              <a:spcAft>
                <a:spcPts val="0"/>
              </a:spcAft>
              <a:buClr>
                <a:schemeClr val="accent3"/>
              </a:buClr>
              <a:buFont typeface="Arial" pitchFamily="34" charset="0"/>
              <a:buChar char="•"/>
              <a:defRPr/>
            </a:pPr>
            <a:endParaRPr lang="en-US" sz="1200" dirty="0" smtClean="0"/>
          </a:p>
          <a:p>
            <a:pPr marL="365760" indent="-256032" fontAlgn="auto">
              <a:spcAft>
                <a:spcPts val="0"/>
              </a:spcAft>
              <a:buClr>
                <a:schemeClr val="accent3"/>
              </a:buClr>
              <a:buFont typeface="Arial" pitchFamily="34" charset="0"/>
              <a:buChar char="•"/>
              <a:defRPr/>
            </a:pPr>
            <a:r>
              <a:rPr lang="en-US" sz="2400" dirty="0" smtClean="0"/>
              <a:t>Continue to receive services from Roman Catholic Archdiocese of Indianapolis, Inc. , including  payroll, insurance, human resources, accounting, construction management, pastoral services, judicial affairs and consultative and planning services. </a:t>
            </a:r>
          </a:p>
          <a:p>
            <a:pPr marL="365760" indent="-256032" fontAlgn="auto">
              <a:spcAft>
                <a:spcPts val="0"/>
              </a:spcAft>
              <a:buClr>
                <a:schemeClr val="accent3"/>
              </a:buClr>
              <a:buFont typeface="Arial" pitchFamily="34" charset="0"/>
              <a:buChar char="•"/>
              <a:defRPr/>
            </a:pPr>
            <a:endParaRPr lang="en-US" sz="1200" dirty="0" smtClean="0"/>
          </a:p>
          <a:p>
            <a:pPr marL="365760" indent="-256032" fontAlgn="auto">
              <a:spcAft>
                <a:spcPts val="0"/>
              </a:spcAft>
              <a:buClr>
                <a:schemeClr val="accent3"/>
              </a:buClr>
              <a:buFont typeface="Arial" pitchFamily="34" charset="0"/>
              <a:buChar char="•"/>
              <a:defRPr/>
            </a:pPr>
            <a:r>
              <a:rPr lang="en-US" sz="2400" dirty="0" smtClean="0"/>
              <a:t>Real property held in trust by Archdiocese of Indianapolis Properties, Inc. </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sz="3600" b="1" dirty="0" smtClean="0">
                <a:solidFill>
                  <a:schemeClr val="accent1"/>
                </a:solidFill>
              </a:rPr>
              <a:t>Separate Parish Corporations- Operations</a:t>
            </a:r>
            <a:endParaRPr lang="en-US" sz="3600" dirty="0">
              <a:solidFill>
                <a:schemeClr val="accent1"/>
              </a:solidFill>
            </a:endParaRPr>
          </a:p>
        </p:txBody>
      </p:sp>
      <p:sp>
        <p:nvSpPr>
          <p:cNvPr id="3" name="Content Placeholder 2"/>
          <p:cNvSpPr>
            <a:spLocks noGrp="1"/>
          </p:cNvSpPr>
          <p:nvPr>
            <p:ph idx="1"/>
          </p:nvPr>
        </p:nvSpPr>
        <p:spPr/>
        <p:txBody>
          <a:bodyPr/>
          <a:lstStyle/>
          <a:p>
            <a:pPr marL="365760" indent="-256032" fontAlgn="auto">
              <a:spcAft>
                <a:spcPts val="0"/>
              </a:spcAft>
              <a:buClr>
                <a:schemeClr val="accent3"/>
              </a:buClr>
              <a:buFont typeface="Arial" pitchFamily="34" charset="0"/>
              <a:buChar char="•"/>
              <a:defRPr/>
            </a:pPr>
            <a:r>
              <a:rPr lang="en-US" sz="2400" dirty="0" smtClean="0"/>
              <a:t>Parish now employs all parish employees and parish school employees, except for pastor or administrator.</a:t>
            </a:r>
          </a:p>
          <a:p>
            <a:pPr marL="365760" indent="-256032" fontAlgn="auto">
              <a:spcAft>
                <a:spcPts val="0"/>
              </a:spcAft>
              <a:buClr>
                <a:schemeClr val="accent3"/>
              </a:buClr>
              <a:buFont typeface="Arial" pitchFamily="34" charset="0"/>
              <a:buChar char="•"/>
              <a:defRPr/>
            </a:pPr>
            <a:endParaRPr lang="en-US" sz="2400" dirty="0" smtClean="0"/>
          </a:p>
          <a:p>
            <a:pPr marL="365760" indent="-256032" fontAlgn="auto">
              <a:spcAft>
                <a:spcPts val="0"/>
              </a:spcAft>
              <a:buClr>
                <a:schemeClr val="accent3"/>
              </a:buClr>
              <a:buFont typeface="Arial" pitchFamily="34" charset="0"/>
              <a:buChar char="•"/>
              <a:defRPr/>
            </a:pPr>
            <a:r>
              <a:rPr lang="en-US" sz="2400" dirty="0" smtClean="0"/>
              <a:t>Funds in excess of operating needs are held in trust by Catholic Community Foundation, Inc. (Including ADLF.)</a:t>
            </a:r>
          </a:p>
          <a:p>
            <a:pPr marL="365760" indent="-256032" fontAlgn="auto">
              <a:spcAft>
                <a:spcPts val="0"/>
              </a:spcAft>
              <a:buClr>
                <a:schemeClr val="accent3"/>
              </a:buClr>
              <a:buFont typeface="Arial" pitchFamily="34" charset="0"/>
              <a:buChar char="•"/>
              <a:defRPr/>
            </a:pPr>
            <a:endParaRPr lang="en-US" sz="2400" dirty="0" smtClean="0"/>
          </a:p>
          <a:p>
            <a:pPr marL="365760" indent="-256032" fontAlgn="auto">
              <a:spcAft>
                <a:spcPts val="0"/>
              </a:spcAft>
              <a:buClr>
                <a:schemeClr val="accent3"/>
              </a:buClr>
              <a:defRPr/>
            </a:pPr>
            <a:r>
              <a:rPr lang="en-US" sz="2400" dirty="0" smtClean="0"/>
              <a:t>Priests are employed by the Archdiocese of Indianapolis, Inc.</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447800"/>
          </a:xfrm>
        </p:spPr>
        <p:txBody>
          <a:bodyPr/>
          <a:lstStyle/>
          <a:p>
            <a:r>
              <a:rPr lang="en-US" sz="3600" b="1" dirty="0" smtClean="0">
                <a:solidFill>
                  <a:schemeClr val="accent1"/>
                </a:solidFill>
              </a:rPr>
              <a:t>Board of Directors shall consist of three (four) individuals</a:t>
            </a:r>
            <a:endParaRPr lang="en-US" sz="3600" b="1" dirty="0">
              <a:solidFill>
                <a:schemeClr val="accent1"/>
              </a:solidFill>
            </a:endParaRPr>
          </a:p>
        </p:txBody>
      </p:sp>
      <p:sp>
        <p:nvSpPr>
          <p:cNvPr id="3" name="Content Placeholder 2"/>
          <p:cNvSpPr>
            <a:spLocks noGrp="1"/>
          </p:cNvSpPr>
          <p:nvPr>
            <p:ph idx="1"/>
          </p:nvPr>
        </p:nvSpPr>
        <p:spPr/>
        <p:txBody>
          <a:bodyPr/>
          <a:lstStyle/>
          <a:p>
            <a:pPr lvl="0"/>
            <a:r>
              <a:rPr lang="en-US" sz="2200" dirty="0" smtClean="0"/>
              <a:t>The individual holding the office of Pastor, Priest Administrator or Priest Moderator;</a:t>
            </a:r>
          </a:p>
          <a:p>
            <a:endParaRPr lang="en-US" sz="1200" dirty="0" smtClean="0"/>
          </a:p>
          <a:p>
            <a:pPr lvl="0"/>
            <a:r>
              <a:rPr lang="en-US" sz="2200" dirty="0" smtClean="0"/>
              <a:t>The individual holding the office of the President/Chairperson of the Parish Council; </a:t>
            </a:r>
          </a:p>
          <a:p>
            <a:pPr lvl="0"/>
            <a:endParaRPr lang="en-US" sz="1000" dirty="0" smtClean="0"/>
          </a:p>
          <a:p>
            <a:pPr lvl="0"/>
            <a:r>
              <a:rPr lang="en-US" sz="2200" dirty="0" smtClean="0"/>
              <a:t>The individual holding the office of the President/Chairperson of the Parish Finance Council.</a:t>
            </a:r>
          </a:p>
          <a:p>
            <a:pPr lvl="0"/>
            <a:endParaRPr lang="en-US" sz="1000" dirty="0" smtClean="0"/>
          </a:p>
          <a:p>
            <a:r>
              <a:rPr lang="en-US" sz="2200" dirty="0" smtClean="0"/>
              <a:t>In the event a Parish Life Coordinator is serving the Parish, the Member may appoint the Parish Life Coordinator in lieu of or in addition to one or more of those holding the offices as a Director.</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381000"/>
            <a:ext cx="9144000" cy="990600"/>
          </a:xfrm>
        </p:spPr>
        <p:txBody>
          <a:bodyPr/>
          <a:lstStyle/>
          <a:p>
            <a:pPr eaLnBrk="1" hangingPunct="1"/>
            <a:r>
              <a:rPr lang="en-US" sz="3600" b="1" dirty="0" smtClean="0">
                <a:solidFill>
                  <a:schemeClr val="accent1"/>
                </a:solidFill>
              </a:rPr>
              <a:t>What does the Board of Directors do?</a:t>
            </a:r>
            <a:endParaRPr lang="en-US" sz="3600" dirty="0" smtClean="0">
              <a:solidFill>
                <a:schemeClr val="accent1"/>
              </a:solidFill>
            </a:endParaRPr>
          </a:p>
        </p:txBody>
      </p:sp>
      <p:sp>
        <p:nvSpPr>
          <p:cNvPr id="3" name="Content Placeholder 2"/>
          <p:cNvSpPr>
            <a:spLocks noGrp="1"/>
          </p:cNvSpPr>
          <p:nvPr>
            <p:ph idx="1"/>
          </p:nvPr>
        </p:nvSpPr>
        <p:spPr>
          <a:xfrm>
            <a:off x="0" y="1447800"/>
            <a:ext cx="9144000" cy="5181600"/>
          </a:xfrm>
        </p:spPr>
        <p:txBody>
          <a:bodyPr>
            <a:noAutofit/>
          </a:bodyPr>
          <a:lstStyle/>
          <a:p>
            <a:pPr marL="365760" indent="-256032" eaLnBrk="1" fontAlgn="auto" hangingPunct="1">
              <a:spcAft>
                <a:spcPts val="0"/>
              </a:spcAft>
              <a:buClr>
                <a:schemeClr val="accent3"/>
              </a:buClr>
              <a:buFont typeface="Georgia"/>
              <a:buChar char="•"/>
              <a:defRPr/>
            </a:pPr>
            <a:r>
              <a:rPr lang="en-US" sz="2400" dirty="0" smtClean="0"/>
              <a:t>Hold an annual meeting and document the approval of the major activities that have occurred during the year.  (Acceptance of the minutes of active committees).</a:t>
            </a:r>
          </a:p>
          <a:p>
            <a:pPr marL="365760" indent="-256032" eaLnBrk="1" fontAlgn="auto" hangingPunct="1">
              <a:spcAft>
                <a:spcPts val="0"/>
              </a:spcAft>
              <a:buClr>
                <a:schemeClr val="accent3"/>
              </a:buClr>
              <a:buFont typeface="Georgia" pitchFamily="18" charset="0"/>
              <a:buNone/>
              <a:defRPr/>
            </a:pPr>
            <a:endParaRPr lang="en-US" sz="2400" dirty="0" smtClean="0"/>
          </a:p>
          <a:p>
            <a:pPr marL="365760" indent="-256032" eaLnBrk="1" fontAlgn="auto" hangingPunct="1">
              <a:spcAft>
                <a:spcPts val="0"/>
              </a:spcAft>
              <a:buClr>
                <a:schemeClr val="accent3"/>
              </a:buClr>
              <a:buFont typeface="Georgia"/>
              <a:buChar char="•"/>
              <a:defRPr/>
            </a:pPr>
            <a:r>
              <a:rPr lang="en-US" sz="2400" dirty="0" smtClean="0"/>
              <a:t>Establish Committees as needed.</a:t>
            </a:r>
          </a:p>
          <a:p>
            <a:pPr marL="365760" indent="-256032" eaLnBrk="1" fontAlgn="auto" hangingPunct="1">
              <a:spcAft>
                <a:spcPts val="0"/>
              </a:spcAft>
              <a:buClr>
                <a:schemeClr val="accent3"/>
              </a:buClr>
              <a:buFont typeface="Georgia"/>
              <a:buChar char="•"/>
              <a:defRPr/>
            </a:pPr>
            <a:endParaRPr lang="en-US" sz="2400" dirty="0" smtClean="0"/>
          </a:p>
          <a:p>
            <a:pPr marL="365760" indent="-256032" eaLnBrk="1" fontAlgn="auto" hangingPunct="1">
              <a:spcAft>
                <a:spcPts val="0"/>
              </a:spcAft>
              <a:buClr>
                <a:schemeClr val="accent3"/>
              </a:buClr>
              <a:buFont typeface="Georgia"/>
              <a:buChar char="•"/>
              <a:defRPr/>
            </a:pPr>
            <a:r>
              <a:rPr lang="en-US" sz="2400" dirty="0" smtClean="0"/>
              <a:t>Annually register the Corporation with the Secretary of State.</a:t>
            </a:r>
          </a:p>
          <a:p>
            <a:pPr marL="365760" indent="-256032" eaLnBrk="1" fontAlgn="auto" hangingPunct="1">
              <a:spcAft>
                <a:spcPts val="0"/>
              </a:spcAft>
              <a:buClr>
                <a:schemeClr val="accent3"/>
              </a:buClr>
              <a:buFont typeface="Georgia"/>
              <a:buChar char="•"/>
              <a:defRPr/>
            </a:pPr>
            <a:endParaRPr lang="en-US" sz="2400" dirty="0" smtClean="0"/>
          </a:p>
          <a:p>
            <a:pPr marL="365760" indent="-256032" eaLnBrk="1" fontAlgn="auto" hangingPunct="1">
              <a:spcAft>
                <a:spcPts val="0"/>
              </a:spcAft>
              <a:buClr>
                <a:schemeClr val="accent3"/>
              </a:buClr>
              <a:buFont typeface="Georgia"/>
              <a:buChar char="•"/>
              <a:defRPr/>
            </a:pPr>
            <a:r>
              <a:rPr lang="en-US" sz="2400" dirty="0" smtClean="0"/>
              <a:t>Provide a written report of the financial operations of the Corporation to the Member.</a:t>
            </a:r>
          </a:p>
          <a:p>
            <a:pPr marL="365760" indent="-256032" eaLnBrk="1" fontAlgn="auto" hangingPunct="1">
              <a:spcAft>
                <a:spcPts val="0"/>
              </a:spcAft>
              <a:buClr>
                <a:schemeClr val="accent3"/>
              </a:buClr>
              <a:buFont typeface="Georgia"/>
              <a:buChar char="•"/>
              <a:defRPr/>
            </a:pPr>
            <a:endParaRPr lang="en-US" sz="2400" dirty="0" smtClean="0"/>
          </a:p>
          <a:p>
            <a:pPr marL="365760" indent="-256032" eaLnBrk="1" fontAlgn="auto" hangingPunct="1">
              <a:spcAft>
                <a:spcPts val="0"/>
              </a:spcAft>
              <a:buClr>
                <a:schemeClr val="accent3"/>
              </a:buClr>
              <a:buFont typeface="Georgia"/>
              <a:buChar char="•"/>
              <a:defRPr/>
            </a:pPr>
            <a:r>
              <a:rPr lang="en-US" sz="2400" dirty="0" smtClean="0"/>
              <a:t>Appoint the President, Secretary and Treasurer  of the Corporation.  </a:t>
            </a: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sz="3600" b="1" dirty="0" smtClean="0">
                <a:solidFill>
                  <a:schemeClr val="accent1"/>
                </a:solidFill>
              </a:rPr>
              <a:t>Rules regarding Directors</a:t>
            </a:r>
            <a:endParaRPr lang="en-US" sz="3600" b="1" dirty="0">
              <a:solidFill>
                <a:schemeClr val="accent1"/>
              </a:solidFill>
            </a:endParaRPr>
          </a:p>
        </p:txBody>
      </p:sp>
      <p:sp>
        <p:nvSpPr>
          <p:cNvPr id="3" name="Content Placeholder 2"/>
          <p:cNvSpPr>
            <a:spLocks noGrp="1"/>
          </p:cNvSpPr>
          <p:nvPr>
            <p:ph idx="1"/>
          </p:nvPr>
        </p:nvSpPr>
        <p:spPr>
          <a:xfrm>
            <a:off x="457200" y="1676400"/>
            <a:ext cx="8229600" cy="4897438"/>
          </a:xfrm>
        </p:spPr>
        <p:txBody>
          <a:bodyPr/>
          <a:lstStyle/>
          <a:p>
            <a:r>
              <a:rPr lang="en-US" sz="2400" dirty="0" smtClean="0"/>
              <a:t>Each director shall be required to certify to the Corporation that no conflict of interest exists which would impair that director’s ability to serve on the Board of Directors and/or disclose actual and potential conflicts of interest.</a:t>
            </a:r>
          </a:p>
          <a:p>
            <a:endParaRPr lang="en-US" sz="2400" dirty="0" smtClean="0"/>
          </a:p>
          <a:p>
            <a:r>
              <a:rPr lang="en-US" sz="2400" dirty="0" smtClean="0"/>
              <a:t>Directors shall not receive compensation from the Corporation for their services rendered as directors</a:t>
            </a:r>
          </a:p>
          <a:p>
            <a:endParaRPr lang="en-US" sz="2400" dirty="0" smtClean="0"/>
          </a:p>
          <a:p>
            <a:r>
              <a:rPr lang="en-US" sz="2400" dirty="0" smtClean="0"/>
              <a:t>The Member shall have the power to remove a director for any reason whatsoever, with or without cause</a:t>
            </a:r>
            <a:endParaRPr lang="en-US"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295400"/>
          </a:xfrm>
        </p:spPr>
        <p:txBody>
          <a:bodyPr/>
          <a:lstStyle/>
          <a:p>
            <a:r>
              <a:rPr lang="en-US" sz="3600" b="1" dirty="0" smtClean="0">
                <a:solidFill>
                  <a:schemeClr val="accent1"/>
                </a:solidFill>
              </a:rPr>
              <a:t>Role of the officers</a:t>
            </a:r>
            <a:endParaRPr lang="en-US" sz="3600" b="1" dirty="0">
              <a:solidFill>
                <a:schemeClr val="accent1"/>
              </a:solidFill>
            </a:endParaRPr>
          </a:p>
        </p:txBody>
      </p:sp>
      <p:sp>
        <p:nvSpPr>
          <p:cNvPr id="3" name="Content Placeholder 2"/>
          <p:cNvSpPr>
            <a:spLocks noGrp="1"/>
          </p:cNvSpPr>
          <p:nvPr>
            <p:ph idx="1"/>
          </p:nvPr>
        </p:nvSpPr>
        <p:spPr>
          <a:xfrm>
            <a:off x="457200" y="1828800"/>
            <a:ext cx="8229600" cy="4745038"/>
          </a:xfrm>
        </p:spPr>
        <p:txBody>
          <a:bodyPr/>
          <a:lstStyle/>
          <a:p>
            <a:r>
              <a:rPr lang="en-US" sz="2400" dirty="0" smtClean="0"/>
              <a:t>The officers wear two hats, one as a corporate officer and the other as a parish council or finance council member. </a:t>
            </a:r>
          </a:p>
          <a:p>
            <a:pPr>
              <a:buNone/>
            </a:pPr>
            <a:endParaRPr lang="en-US" sz="1400" dirty="0" smtClean="0"/>
          </a:p>
          <a:p>
            <a:r>
              <a:rPr lang="en-US" sz="2400" dirty="0" smtClean="0"/>
              <a:t>Officers carry out the instructions of the Board of Directors between meetings. </a:t>
            </a:r>
          </a:p>
          <a:p>
            <a:pPr>
              <a:buNone/>
            </a:pPr>
            <a:endParaRPr lang="en-US" sz="1400" dirty="0" smtClean="0"/>
          </a:p>
          <a:p>
            <a:r>
              <a:rPr lang="en-US" sz="2400" dirty="0" smtClean="0"/>
              <a:t>Officers have operational control of the Corporation.</a:t>
            </a:r>
          </a:p>
          <a:p>
            <a:pPr>
              <a:buNone/>
            </a:pPr>
            <a:endParaRPr lang="en-US" sz="1400" dirty="0" smtClean="0"/>
          </a:p>
          <a:p>
            <a:r>
              <a:rPr lang="en-US" sz="2400" dirty="0" smtClean="0"/>
              <a:t>All checks, drafts and orders for payment of money shall be signed in the name of the Corporation by the President or such officer or agent </a:t>
            </a:r>
            <a:r>
              <a:rPr lang="en-US" sz="2400" b="1" dirty="0" smtClean="0"/>
              <a:t>as selected </a:t>
            </a:r>
            <a:r>
              <a:rPr lang="en-US" sz="2400" dirty="0" smtClean="0"/>
              <a:t>by the Board of Directors (subject to the Archdiocesan Policy on Internal Control).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914400"/>
          </a:xfrm>
        </p:spPr>
        <p:txBody>
          <a:bodyPr/>
          <a:lstStyle/>
          <a:p>
            <a:r>
              <a:rPr lang="en-US" sz="3600" b="1" dirty="0" smtClean="0">
                <a:solidFill>
                  <a:schemeClr val="accent1"/>
                </a:solidFill>
              </a:rPr>
              <a:t>Practical Concerns and Issues</a:t>
            </a:r>
            <a:endParaRPr lang="en-US" sz="3600" b="1" dirty="0">
              <a:solidFill>
                <a:schemeClr val="accent1"/>
              </a:solidFill>
            </a:endParaRPr>
          </a:p>
        </p:txBody>
      </p:sp>
      <p:sp>
        <p:nvSpPr>
          <p:cNvPr id="3" name="Content Placeholder 2"/>
          <p:cNvSpPr>
            <a:spLocks noGrp="1"/>
          </p:cNvSpPr>
          <p:nvPr>
            <p:ph idx="1"/>
          </p:nvPr>
        </p:nvSpPr>
        <p:spPr>
          <a:xfrm>
            <a:off x="457200" y="1219200"/>
            <a:ext cx="8229600" cy="5638800"/>
          </a:xfrm>
        </p:spPr>
        <p:txBody>
          <a:bodyPr/>
          <a:lstStyle/>
          <a:p>
            <a:r>
              <a:rPr lang="en-US" sz="2400" dirty="0" smtClean="0"/>
              <a:t>Office of Accounting Services is confirming all EIN numbers are active. Letters received from the IRS can be sent PDF to </a:t>
            </a:r>
            <a:r>
              <a:rPr lang="en-US" sz="2400" dirty="0" smtClean="0">
                <a:hlinkClick r:id="rId2"/>
              </a:rPr>
              <a:t>cfo@archindy.org</a:t>
            </a:r>
            <a:r>
              <a:rPr lang="en-US" sz="2400" dirty="0" smtClean="0"/>
              <a:t>.</a:t>
            </a:r>
          </a:p>
          <a:p>
            <a:endParaRPr lang="en-US" sz="2400" dirty="0" smtClean="0"/>
          </a:p>
          <a:p>
            <a:r>
              <a:rPr lang="en-US" sz="2400" dirty="0" smtClean="0"/>
              <a:t>Analysis of Liability Issues for Officers and Directors has been distributed and posted on website.</a:t>
            </a:r>
          </a:p>
          <a:p>
            <a:endParaRPr lang="en-US" sz="2400" dirty="0" smtClean="0"/>
          </a:p>
          <a:p>
            <a:r>
              <a:rPr lang="en-US" sz="2400" dirty="0" smtClean="0"/>
              <a:t>Archdiocese Administrative Services Agreement draft is available tonight. (60-day comment period: March 1-April 29, 2011, to </a:t>
            </a:r>
            <a:r>
              <a:rPr lang="en-US" sz="2400" dirty="0" smtClean="0">
                <a:hlinkClick r:id="rId2"/>
              </a:rPr>
              <a:t>cfo@archindy.org</a:t>
            </a:r>
            <a:r>
              <a:rPr lang="en-US" sz="2400" dirty="0" smtClean="0"/>
              <a:t>).</a:t>
            </a:r>
          </a:p>
          <a:p>
            <a:endParaRPr lang="en-US" sz="2400" dirty="0" smtClean="0"/>
          </a:p>
          <a:p>
            <a:r>
              <a:rPr lang="en-US" sz="2400" dirty="0" smtClean="0"/>
              <a:t>Properties Inc. and CCF Services Agreements will be drafted in coming months and distributed for future approval.</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3600" b="1" dirty="0" smtClean="0">
                <a:solidFill>
                  <a:schemeClr val="accent1"/>
                </a:solidFill>
              </a:rPr>
              <a:t>Rules Regarding Corporate Meetings</a:t>
            </a:r>
            <a:endParaRPr lang="en-US" sz="3600" b="1" dirty="0">
              <a:solidFill>
                <a:schemeClr val="accent1"/>
              </a:solidFill>
            </a:endParaRPr>
          </a:p>
        </p:txBody>
      </p:sp>
      <p:sp>
        <p:nvSpPr>
          <p:cNvPr id="3" name="Content Placeholder 2"/>
          <p:cNvSpPr>
            <a:spLocks noGrp="1"/>
          </p:cNvSpPr>
          <p:nvPr>
            <p:ph idx="1"/>
          </p:nvPr>
        </p:nvSpPr>
        <p:spPr>
          <a:xfrm>
            <a:off x="381000" y="1524000"/>
            <a:ext cx="8229600" cy="5334000"/>
          </a:xfrm>
        </p:spPr>
        <p:txBody>
          <a:bodyPr/>
          <a:lstStyle/>
          <a:p>
            <a:r>
              <a:rPr lang="en-US" sz="2400" dirty="0" smtClean="0"/>
              <a:t>Meeting require a quorum to be present.</a:t>
            </a:r>
          </a:p>
          <a:p>
            <a:pPr>
              <a:buNone/>
            </a:pPr>
            <a:endParaRPr lang="en-US" sz="2400" dirty="0" smtClean="0"/>
          </a:p>
          <a:p>
            <a:r>
              <a:rPr lang="en-US" sz="2400" dirty="0" smtClean="0"/>
              <a:t>A majority of board members constitutes a quorum.</a:t>
            </a:r>
          </a:p>
          <a:p>
            <a:pPr>
              <a:buNone/>
            </a:pPr>
            <a:endParaRPr lang="en-US" sz="2400" dirty="0" smtClean="0"/>
          </a:p>
          <a:p>
            <a:r>
              <a:rPr lang="en-US" sz="2400" dirty="0" smtClean="0"/>
              <a:t>If do not have a quorum or wish not to have a face to face meeting- consent resolution signed by all directors.</a:t>
            </a:r>
          </a:p>
          <a:p>
            <a:endParaRPr lang="en-US" sz="2400" dirty="0" smtClean="0"/>
          </a:p>
          <a:p>
            <a:r>
              <a:rPr lang="en-US" sz="2400" dirty="0" smtClean="0"/>
              <a:t>Board members may not attend by proxy.</a:t>
            </a:r>
          </a:p>
          <a:p>
            <a:endParaRPr lang="en-US" sz="2400" dirty="0" smtClean="0"/>
          </a:p>
          <a:p>
            <a:r>
              <a:rPr lang="en-US" sz="2400" dirty="0" smtClean="0"/>
              <a:t>Directors may participate in a meeting by means of conference telephone or similar equipment.</a:t>
            </a:r>
          </a:p>
          <a:p>
            <a:endParaRPr lang="en-US" sz="2400" dirty="0" smtClean="0"/>
          </a:p>
          <a:p>
            <a:r>
              <a:rPr lang="en-US" sz="2400" dirty="0" smtClean="0"/>
              <a:t>Board action requires a majority vote. </a:t>
            </a:r>
          </a:p>
          <a:p>
            <a:pPr>
              <a:buNone/>
            </a:pPr>
            <a:r>
              <a:rPr lang="en-US" sz="2400" dirty="0" smtClean="0"/>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1175</TotalTime>
  <Words>950</Words>
  <Application>Microsoft Office PowerPoint</Application>
  <PresentationFormat>On-screen Show (4:3)</PresentationFormat>
  <Paragraphs>241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Urban</vt:lpstr>
      <vt:lpstr>The Annual Meeting</vt:lpstr>
      <vt:lpstr>Separate Parish Corporations (Oct. 2010) - Operations</vt:lpstr>
      <vt:lpstr>Separate Parish Corporations- Operations</vt:lpstr>
      <vt:lpstr>Board of Directors shall consist of three (four) individuals</vt:lpstr>
      <vt:lpstr>What does the Board of Directors do?</vt:lpstr>
      <vt:lpstr>Rules regarding Directors</vt:lpstr>
      <vt:lpstr>Role of the officers</vt:lpstr>
      <vt:lpstr>Practical Concerns and Issues</vt:lpstr>
      <vt:lpstr>Rules Regarding Corporate Meetings</vt:lpstr>
      <vt:lpstr>The Initial Organizational Meeting</vt:lpstr>
      <vt:lpstr>What are we doing tonight?</vt:lpstr>
      <vt:lpstr>What documents do we need to submit from the Organizational Meeting?</vt:lpstr>
      <vt:lpstr>Annual Meeting to be held between July 1st and September 15, 2011</vt:lpstr>
      <vt:lpstr>Items to be sent to OAS by September 15.</vt:lpstr>
      <vt:lpstr>PowerPoint Presentation</vt:lpstr>
      <vt:lpstr>PowerPoint Presentation</vt:lpstr>
      <vt:lpstr>PowerPoint Presentation</vt:lpstr>
    </vt:vector>
  </TitlesOfParts>
  <Company>Mercer Belanger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Archdiocese of Indianapolis</dc:title>
  <dc:creator>Radtke, Barbi</dc:creator>
  <cp:lastModifiedBy>Feeney, Charlie</cp:lastModifiedBy>
  <cp:revision>112</cp:revision>
  <dcterms:created xsi:type="dcterms:W3CDTF">2008-04-10T12:28:24Z</dcterms:created>
  <dcterms:modified xsi:type="dcterms:W3CDTF">2011-09-13T21:12:32Z</dcterms:modified>
</cp:coreProperties>
</file>